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2" r:id="rId4"/>
    <p:sldId id="262" r:id="rId5"/>
    <p:sldId id="263" r:id="rId6"/>
    <p:sldId id="264" r:id="rId7"/>
    <p:sldId id="273" r:id="rId8"/>
    <p:sldId id="268" r:id="rId9"/>
    <p:sldId id="274" r:id="rId10"/>
    <p:sldId id="266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CAPACITACION LABORAL - Participan en Talleres de Capacitacion Laboral </c:v>
                </c:pt>
                <c:pt idx="1">
                  <c:v>Educacion - Oferta para la Educacion - Basica - Media - Tecnica -Superior </c:v>
                </c:pt>
                <c:pt idx="2">
                  <c:v>LABORAL -En actividad laborales u Oficios en Talleres CET., u EMPRESAS Externas </c:v>
                </c:pt>
                <c:pt idx="3">
                  <c:v>CULTURA Y RECREACION ( Talleres Artisticos Externos Eventos Culturales)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CAPACITACION LABORAL - Participan en Talleres de Capacitacion Laboral </c:v>
                </c:pt>
                <c:pt idx="1">
                  <c:v>Educacion - Oferta para la Educacion - Basica - Media - Tecnica -Superior </c:v>
                </c:pt>
                <c:pt idx="2">
                  <c:v>LABORAL -En actividad laborales u Oficios en Talleres CET., u EMPRESAS Externas </c:v>
                </c:pt>
                <c:pt idx="3">
                  <c:v>CULTURA Y RECREACION ( Talleres Artisticos Externos Eventos Culturales)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CAPACITACION LABORAL - Participan en Talleres de Capacitacion Laboral </c:v>
                </c:pt>
                <c:pt idx="1">
                  <c:v>Educacion - Oferta para la Educacion - Basica - Media - Tecnica -Superior </c:v>
                </c:pt>
                <c:pt idx="2">
                  <c:v>LABORAL -En actividad laborales u Oficios en Talleres CET., u EMPRESAS Externas </c:v>
                </c:pt>
                <c:pt idx="3">
                  <c:v>CULTURA Y RECREACION ( Talleres Artisticos Externos Eventos Culturales)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CAPACITACION LABORAL - Participan en Talleres de Capacitacion Laboral </c:v>
                </c:pt>
                <c:pt idx="1">
                  <c:v>Educacion - Oferta para la Educacion - Basica - Media - Tecnica -Superior </c:v>
                </c:pt>
                <c:pt idx="2">
                  <c:v>LABORAL -En actividad laborales u Oficios en Talleres CET., u EMPRESAS Externas </c:v>
                </c:pt>
                <c:pt idx="3">
                  <c:v>CULTURA Y RECREACION ( Talleres Artisticos Externos Eventos Culturales)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 4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CAPACITACION LABORAL - Participan en Talleres de Capacitacion Laboral </c:v>
                </c:pt>
                <c:pt idx="1">
                  <c:v>Educacion - Oferta para la Educacion - Basica - Media - Tecnica -Superior </c:v>
                </c:pt>
                <c:pt idx="2">
                  <c:v>LABORAL -En actividad laborales u Oficios en Talleres CET., u EMPRESAS Externas </c:v>
                </c:pt>
                <c:pt idx="3">
                  <c:v>CULTURA Y RECREACION ( Talleres Artisticos Externos Eventos Culturales)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columna 5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CAPACITACION LABORAL - Participan en Talleres de Capacitacion Laboral </c:v>
                </c:pt>
                <c:pt idx="1">
                  <c:v>Educacion - Oferta para la Educacion - Basica - Media - Tecnica -Superior </c:v>
                </c:pt>
                <c:pt idx="2">
                  <c:v>LABORAL -En actividad laborales u Oficios en Talleres CET., u EMPRESAS Externas </c:v>
                </c:pt>
                <c:pt idx="3">
                  <c:v>CULTURA Y RECREACION ( Talleres Artisticos Externos Eventos Culturales)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26048"/>
        <c:axId val="129676416"/>
      </c:barChart>
      <c:catAx>
        <c:axId val="12862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676416"/>
        <c:crosses val="autoZero"/>
        <c:auto val="1"/>
        <c:lblAlgn val="ctr"/>
        <c:lblOffset val="100"/>
        <c:noMultiLvlLbl val="0"/>
      </c:catAx>
      <c:valAx>
        <c:axId val="12967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2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3"/>
                <c:pt idx="0">
                  <c:v>DEPORTE - Semanal - Campeonato con externos </c:v>
                </c:pt>
                <c:pt idx="1">
                  <c:v>Salud- Cubierta Consultorio Reina Isabel ( EMPA)</c:v>
                </c:pt>
                <c:pt idx="2">
                  <c:v>Psicosocial - Asisten a lo menos 3 Talleres de Prevencion ( Alumnos en Practica)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697728"/>
        <c:axId val="136736768"/>
        <c:axId val="0"/>
      </c:bar3DChart>
      <c:catAx>
        <c:axId val="13669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6736768"/>
        <c:crosses val="autoZero"/>
        <c:auto val="1"/>
        <c:lblAlgn val="ctr"/>
        <c:lblOffset val="100"/>
        <c:noMultiLvlLbl val="0"/>
      </c:catAx>
      <c:valAx>
        <c:axId val="13673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69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ln w="19050">
                <a:solidFill>
                  <a:schemeClr val="accent1"/>
                </a:solidFill>
              </a:ln>
              <a:effectLst>
                <a:outerShdw blurRad="698500" dist="17399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</c:dPt>
          <c:cat>
            <c:strRef>
              <c:f>Hoja1!$A$2:$A$7</c:f>
              <c:strCache>
                <c:ptCount val="6"/>
                <c:pt idx="0">
                  <c:v>Comunidad</c:v>
                </c:pt>
                <c:pt idx="1">
                  <c:v>DIA DE LA SOLIDARIDAD</c:v>
                </c:pt>
                <c:pt idx="2">
                  <c:v>DIA DEL MEDIO AMBIENTE</c:v>
                </c:pt>
                <c:pt idx="3">
                  <c:v>DIA SIN FUMAR</c:v>
                </c:pt>
                <c:pt idx="4">
                  <c:v>EXPOSICION  ORGANISMOS DEL SECTOR</c:v>
                </c:pt>
                <c:pt idx="5">
                  <c:v>NAVIDAD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219"/>
        <c:shape val="pyramid"/>
        <c:axId val="139525120"/>
        <c:axId val="139576448"/>
        <c:axId val="0"/>
      </c:bar3DChart>
      <c:catAx>
        <c:axId val="13952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9576448"/>
        <c:crosses val="autoZero"/>
        <c:auto val="1"/>
        <c:lblAlgn val="ctr"/>
        <c:lblOffset val="100"/>
        <c:noMultiLvlLbl val="0"/>
      </c:catAx>
      <c:valAx>
        <c:axId val="13957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52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Hoja1!$A$2:$A$7</c:f>
              <c:strCache>
                <c:ptCount val="6"/>
                <c:pt idx="0">
                  <c:v>Yo Trabajo FOSIS</c:v>
                </c:pt>
                <c:pt idx="1">
                  <c:v>Grua Horquilla</c:v>
                </c:pt>
                <c:pt idx="2">
                  <c:v>Soldadura TIG MIG</c:v>
                </c:pt>
                <c:pt idx="3">
                  <c:v>Montaje </c:v>
                </c:pt>
                <c:pt idx="4">
                  <c:v>Madra  Nativa </c:v>
                </c:pt>
                <c:pt idx="5">
                  <c:v>Electricidad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1</c:v>
                </c:pt>
                <c:pt idx="1">
                  <c:v>0.75</c:v>
                </c:pt>
                <c:pt idx="2">
                  <c:v>0.75</c:v>
                </c:pt>
                <c:pt idx="3">
                  <c:v>0.5</c:v>
                </c:pt>
                <c:pt idx="4">
                  <c:v>0.01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87072"/>
        <c:axId val="140388608"/>
      </c:barChart>
      <c:catAx>
        <c:axId val="14038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140388608"/>
        <c:crosses val="autoZero"/>
        <c:auto val="1"/>
        <c:lblAlgn val="ctr"/>
        <c:lblOffset val="100"/>
        <c:noMultiLvlLbl val="0"/>
      </c:catAx>
      <c:valAx>
        <c:axId val="140388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14038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EDUCACION MEDIA 2 CICLO</c:v>
                </c:pt>
                <c:pt idx="1">
                  <c:v>TECNICO</c:v>
                </c:pt>
                <c:pt idx="2">
                  <c:v>PROFESIONAL</c:v>
                </c:pt>
                <c:pt idx="3">
                  <c:v>TITULADO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EDUCACION MEDIA 2 CICLO</c:v>
                </c:pt>
                <c:pt idx="1">
                  <c:v>TECNICO</c:v>
                </c:pt>
                <c:pt idx="2">
                  <c:v>PROFESIONAL</c:v>
                </c:pt>
                <c:pt idx="3">
                  <c:v>TITULADO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EDUCACION MEDIA 2 CICLO</c:v>
                </c:pt>
                <c:pt idx="1">
                  <c:v>TECNICO</c:v>
                </c:pt>
                <c:pt idx="2">
                  <c:v>PROFESIONAL</c:v>
                </c:pt>
                <c:pt idx="3">
                  <c:v>TITULADO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49"/>
        <c:axId val="141372800"/>
        <c:axId val="141383168"/>
      </c:barChart>
      <c:catAx>
        <c:axId val="14137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1383168"/>
        <c:crossesAt val="0"/>
        <c:auto val="1"/>
        <c:lblAlgn val="ctr"/>
        <c:lblOffset val="100"/>
        <c:noMultiLvlLbl val="0"/>
      </c:catAx>
      <c:valAx>
        <c:axId val="14138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</c:spPr>
        <c:crossAx val="14137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45DA8-9699-46BB-BA41-1BCCD97B1D8E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8E8B-0D2C-4323-815F-121C1DB117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839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62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75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025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97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60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08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61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81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379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3408-A8E8-4DC0-AFA3-F13663C41AE0}" type="datetimeFigureOut">
              <a:rPr lang="es-CL" smtClean="0"/>
              <a:t>13-11-2013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5A9-0A34-4FA8-B294-E8DCFB1136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6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cetvalpo18230\Pictures\2013-10-16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2" y="0"/>
            <a:ext cx="921996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59046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CL" sz="4000" b="1" dirty="0" smtClean="0">
                <a:solidFill>
                  <a:srgbClr val="FFFF00"/>
                </a:solidFill>
              </a:rPr>
              <a:t>1.- IDENTIFICACION DE UNIDAD: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Nombre:  CET – Valparaíso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Dirección: Carlos Von </a:t>
            </a:r>
            <a:r>
              <a:rPr lang="es-CL" sz="4000" b="1" dirty="0" err="1" smtClean="0">
                <a:solidFill>
                  <a:srgbClr val="FFFF00"/>
                </a:solidFill>
              </a:rPr>
              <a:t>Moltke</a:t>
            </a:r>
            <a:r>
              <a:rPr lang="es-CL" sz="4000" b="1" dirty="0" smtClean="0">
                <a:solidFill>
                  <a:srgbClr val="FFFF00"/>
                </a:solidFill>
              </a:rPr>
              <a:t> 281 Barrio O´Higgins Valparaíso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Entorno: Urbano</a:t>
            </a:r>
          </a:p>
          <a:p>
            <a:pPr marL="0" indent="0">
              <a:buNone/>
            </a:pPr>
            <a:r>
              <a:rPr lang="es-CL" sz="4000" b="1" dirty="0" smtClean="0">
                <a:solidFill>
                  <a:srgbClr val="FFFF00"/>
                </a:solidFill>
              </a:rPr>
              <a:t>2.- Antecedentes y Características del Terreno: 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Superficie Terreno: 4.000m2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Superficie Edificada: 1,192m2</a:t>
            </a:r>
          </a:p>
          <a:p>
            <a:pPr marL="0" indent="0">
              <a:buNone/>
            </a:pPr>
            <a:r>
              <a:rPr lang="es-CL" sz="4000" b="1" dirty="0" smtClean="0">
                <a:solidFill>
                  <a:srgbClr val="FFFF00"/>
                </a:solidFill>
              </a:rPr>
              <a:t>3.- Talleres: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Lavandería:42,9m2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Estado : Muy Bueno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 Mueblería:148,8m2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Estado: Bueno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Estructuras Metálicas: 52,4m2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Estado: Bueno</a:t>
            </a:r>
          </a:p>
          <a:p>
            <a:pPr marL="0" indent="0">
              <a:buNone/>
            </a:pPr>
            <a:r>
              <a:rPr lang="es-CL" sz="4000" b="1" dirty="0" smtClean="0">
                <a:solidFill>
                  <a:srgbClr val="FFFF00"/>
                </a:solidFill>
              </a:rPr>
              <a:t>4.- Zona Capacitación: 25m2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Estado: Regular</a:t>
            </a:r>
          </a:p>
          <a:p>
            <a:pPr marL="0" indent="0">
              <a:buNone/>
            </a:pPr>
            <a:r>
              <a:rPr lang="es-CL" sz="4000" b="1" dirty="0" smtClean="0">
                <a:solidFill>
                  <a:srgbClr val="FFFF00"/>
                </a:solidFill>
              </a:rPr>
              <a:t>5.- Área Técnica:15,6m2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Buena</a:t>
            </a:r>
          </a:p>
          <a:p>
            <a:pPr marL="0" indent="0">
              <a:buNone/>
            </a:pPr>
            <a:r>
              <a:rPr lang="es-CL" sz="4000" b="1" dirty="0">
                <a:solidFill>
                  <a:srgbClr val="FFFF00"/>
                </a:solidFill>
              </a:rPr>
              <a:t>6</a:t>
            </a:r>
            <a:r>
              <a:rPr lang="es-CL" sz="4000" b="1" dirty="0" smtClean="0">
                <a:solidFill>
                  <a:srgbClr val="FFFF00"/>
                </a:solidFill>
              </a:rPr>
              <a:t>.- Zona de Alimentación: 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Casino de Internos: 31,4m2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Bueno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Casino de Funcionarios:34m2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Muy Bueno</a:t>
            </a:r>
          </a:p>
          <a:p>
            <a:pPr marL="0" indent="0">
              <a:buNone/>
            </a:pPr>
            <a:r>
              <a:rPr lang="es-CL" sz="4000" b="1" dirty="0" smtClean="0">
                <a:solidFill>
                  <a:srgbClr val="FFFF00"/>
                </a:solidFill>
              </a:rPr>
              <a:t>7.- Identificación de Dependencia de Internos :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Plazas  (CAP. Diseño): 16 Internos 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Numero de Internos: 22 Internos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Superficie Dormitorios: ( 4):43,2m2</a:t>
            </a:r>
          </a:p>
          <a:p>
            <a:r>
              <a:rPr lang="es-CL" sz="4000" b="1" dirty="0">
                <a:solidFill>
                  <a:srgbClr val="FFFF00"/>
                </a:solidFill>
              </a:rPr>
              <a:t>B</a:t>
            </a:r>
            <a:r>
              <a:rPr lang="es-CL" sz="4000" b="1" dirty="0" smtClean="0">
                <a:solidFill>
                  <a:srgbClr val="FFFF00"/>
                </a:solidFill>
              </a:rPr>
              <a:t>ueno</a:t>
            </a:r>
          </a:p>
          <a:p>
            <a:pPr marL="0" indent="0">
              <a:buNone/>
            </a:pPr>
            <a:r>
              <a:rPr lang="es-CL" sz="4000" b="1" dirty="0" smtClean="0">
                <a:solidFill>
                  <a:srgbClr val="FFFF00"/>
                </a:solidFill>
              </a:rPr>
              <a:t>8.- Dependencias Administrativas: 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Oficina Jefatura:9,3m2</a:t>
            </a:r>
          </a:p>
          <a:p>
            <a:r>
              <a:rPr lang="es-CL" sz="4000" b="1" dirty="0" smtClean="0">
                <a:solidFill>
                  <a:srgbClr val="FFFF00"/>
                </a:solidFill>
              </a:rPr>
              <a:t>Muy Buena</a:t>
            </a:r>
          </a:p>
          <a:p>
            <a:r>
              <a:rPr lang="es-CL" sz="4000" b="1" dirty="0" smtClean="0">
                <a:solidFill>
                  <a:srgbClr val="00B050"/>
                </a:solidFill>
              </a:rPr>
              <a:t>Área Administrativa: 14,4m2</a:t>
            </a:r>
          </a:p>
          <a:p>
            <a:r>
              <a:rPr lang="es-CL" sz="4000" b="1" dirty="0" smtClean="0">
                <a:solidFill>
                  <a:srgbClr val="00B050"/>
                </a:solidFill>
              </a:rPr>
              <a:t>Muy Buena</a:t>
            </a:r>
          </a:p>
          <a:p>
            <a:r>
              <a:rPr lang="es-CL" sz="4000" b="1" dirty="0" smtClean="0">
                <a:solidFill>
                  <a:srgbClr val="00B050"/>
                </a:solidFill>
              </a:rPr>
              <a:t>Contabilidad:7,5m2 </a:t>
            </a:r>
          </a:p>
          <a:p>
            <a:r>
              <a:rPr lang="es-CL" sz="4000" b="1" dirty="0" smtClean="0">
                <a:solidFill>
                  <a:srgbClr val="00B050"/>
                </a:solidFill>
              </a:rPr>
              <a:t>Muy Buena</a:t>
            </a:r>
          </a:p>
          <a:p>
            <a:r>
              <a:rPr lang="es-CL" sz="4000" b="1" dirty="0" smtClean="0">
                <a:solidFill>
                  <a:srgbClr val="00B050"/>
                </a:solidFill>
              </a:rPr>
              <a:t>Compras: 5,7m2</a:t>
            </a:r>
          </a:p>
          <a:p>
            <a:r>
              <a:rPr lang="es-CL" sz="4000" b="1" dirty="0" smtClean="0">
                <a:solidFill>
                  <a:srgbClr val="00B050"/>
                </a:solidFill>
              </a:rPr>
              <a:t>Buena</a:t>
            </a:r>
          </a:p>
          <a:p>
            <a:endParaRPr lang="es-CL" sz="800" dirty="0" smtClean="0">
              <a:solidFill>
                <a:srgbClr val="00B050"/>
              </a:solidFill>
            </a:endParaRPr>
          </a:p>
          <a:p>
            <a:endParaRPr lang="es-CL" sz="900" dirty="0" smtClean="0">
              <a:solidFill>
                <a:srgbClr val="00B050"/>
              </a:solidFill>
            </a:endParaRPr>
          </a:p>
          <a:p>
            <a:endParaRPr lang="es-CL" sz="9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CL" sz="1400" dirty="0" smtClean="0"/>
          </a:p>
          <a:p>
            <a:endParaRPr lang="es-CL" sz="1400" dirty="0" smtClean="0"/>
          </a:p>
          <a:p>
            <a:pPr marL="0" indent="0">
              <a:buNone/>
            </a:pPr>
            <a:endParaRPr lang="es-CL" sz="1400" dirty="0" smtClean="0"/>
          </a:p>
          <a:p>
            <a:endParaRPr lang="es-CL" sz="1400" dirty="0" smtClean="0"/>
          </a:p>
          <a:p>
            <a:endParaRPr lang="es-CL" sz="1400" dirty="0" smtClean="0"/>
          </a:p>
          <a:p>
            <a:endParaRPr lang="es-CL" sz="1400" dirty="0" smtClean="0"/>
          </a:p>
          <a:p>
            <a:pPr marL="0" indent="0">
              <a:buNone/>
            </a:pPr>
            <a:endParaRPr lang="es-CL" sz="1400" dirty="0" smtClean="0"/>
          </a:p>
          <a:p>
            <a:endParaRPr lang="es-CL" sz="1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s-CL" sz="1300" dirty="0" smtClean="0">
                <a:solidFill>
                  <a:srgbClr val="FFFF00"/>
                </a:solidFill>
              </a:rPr>
              <a:t>FICHA </a:t>
            </a:r>
            <a:r>
              <a:rPr lang="es-CL" sz="1300" dirty="0" smtClean="0">
                <a:solidFill>
                  <a:srgbClr val="FFFF00"/>
                </a:solidFill>
              </a:rPr>
              <a:t>TECNICA CENTRO </a:t>
            </a:r>
            <a:r>
              <a:rPr lang="es-CL" sz="1300" dirty="0" smtClean="0">
                <a:solidFill>
                  <a:srgbClr val="FFFF00"/>
                </a:solidFill>
              </a:rPr>
              <a:t>DE EDUCACION Y TRABAJO VALPARAISO ( CET</a:t>
            </a:r>
            <a:r>
              <a:rPr lang="es-CL" sz="1800" dirty="0" smtClean="0">
                <a:solidFill>
                  <a:srgbClr val="FFFF00"/>
                </a:solidFill>
              </a:rPr>
              <a:t>) </a:t>
            </a:r>
            <a:br>
              <a:rPr lang="es-CL" sz="1800" dirty="0" smtClean="0">
                <a:solidFill>
                  <a:srgbClr val="FFFF00"/>
                </a:solidFill>
              </a:rPr>
            </a:br>
            <a:endParaRPr lang="es-CL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6" y="-29838"/>
            <a:ext cx="9265836" cy="713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fotos\cosas para no borrar\fotos\DSCN0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7"/>
            <a:ext cx="9144000" cy="47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etvalpo18230\Pictures\2013-10-16\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2"/>
            <a:ext cx="9144000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9548"/>
          </a:xfrm>
        </p:spPr>
        <p:txBody>
          <a:bodyPr>
            <a:normAutofit fontScale="90000"/>
          </a:bodyPr>
          <a:lstStyle/>
          <a:p>
            <a:pPr algn="l"/>
            <a:r>
              <a:rPr lang="es-CL" b="1" dirty="0" smtClean="0">
                <a:solidFill>
                  <a:srgbClr val="FF0000"/>
                </a:solidFill>
              </a:rPr>
              <a:t>Ubicación Geográfica CET. Valparaíso</a:t>
            </a:r>
            <a:br>
              <a:rPr lang="es-CL" b="1" dirty="0" smtClean="0">
                <a:solidFill>
                  <a:srgbClr val="FF0000"/>
                </a:solidFill>
              </a:rPr>
            </a:br>
            <a:r>
              <a:rPr lang="es-CL" b="1" dirty="0" smtClean="0">
                <a:solidFill>
                  <a:srgbClr val="FF0000"/>
                </a:solidFill>
              </a:rPr>
              <a:t>Von </a:t>
            </a:r>
            <a:r>
              <a:rPr lang="es-CL" b="1" dirty="0" err="1" smtClean="0">
                <a:solidFill>
                  <a:srgbClr val="FF0000"/>
                </a:solidFill>
              </a:rPr>
              <a:t>Moltke</a:t>
            </a:r>
            <a:r>
              <a:rPr lang="es-CL" b="1" dirty="0" smtClean="0">
                <a:solidFill>
                  <a:srgbClr val="FF0000"/>
                </a:solidFill>
              </a:rPr>
              <a:t> 281 Barrio O´Higgins Valparaíso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CL" sz="3100" dirty="0" smtClean="0">
                <a:solidFill>
                  <a:schemeClr val="accent1"/>
                </a:solidFill>
              </a:rPr>
              <a:t>Participación Población de Internos en actividades de Reinserción Social</a:t>
            </a:r>
            <a:r>
              <a:rPr lang="es-CL" dirty="0" smtClean="0">
                <a:solidFill>
                  <a:schemeClr val="accent1"/>
                </a:solidFill>
              </a:rPr>
              <a:t/>
            </a:r>
            <a:br>
              <a:rPr lang="es-CL" dirty="0" smtClean="0">
                <a:solidFill>
                  <a:schemeClr val="accent1"/>
                </a:solidFill>
              </a:rPr>
            </a:br>
            <a:r>
              <a:rPr lang="es-CL" sz="2200" dirty="0" smtClean="0">
                <a:solidFill>
                  <a:schemeClr val="accent1"/>
                </a:solidFill>
              </a:rPr>
              <a:t>Anualidad </a:t>
            </a:r>
            <a:r>
              <a:rPr lang="es-CL" dirty="0" smtClean="0">
                <a:solidFill>
                  <a:schemeClr val="accent1"/>
                </a:solidFill>
              </a:rPr>
              <a:t> </a:t>
            </a:r>
            <a:endParaRPr lang="es-CL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540319"/>
              </p:ext>
            </p:extLst>
          </p:nvPr>
        </p:nvGraphicFramePr>
        <p:xfrm>
          <a:off x="539552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4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425442"/>
              </p:ext>
            </p:extLst>
          </p:nvPr>
        </p:nvGraphicFramePr>
        <p:xfrm>
          <a:off x="457200" y="908720"/>
          <a:ext cx="8229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57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781846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5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cetvalpo18230\Pictures\2013-10-16\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195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es-CL" sz="1400" dirty="0" smtClean="0"/>
              <a:t/>
            </a:r>
            <a:br>
              <a:rPr lang="es-CL" sz="1400" dirty="0" smtClean="0"/>
            </a:br>
            <a:r>
              <a:rPr lang="es-CL" sz="1400" dirty="0" smtClean="0"/>
              <a:t> </a:t>
            </a:r>
            <a:r>
              <a:rPr lang="es-CL" sz="3100" dirty="0" smtClean="0"/>
              <a:t/>
            </a:r>
            <a:br>
              <a:rPr lang="es-CL" sz="3100" dirty="0" smtClean="0"/>
            </a:br>
            <a:r>
              <a:rPr lang="es-CL" sz="3100" dirty="0" smtClean="0">
                <a:solidFill>
                  <a:schemeClr val="bg1"/>
                </a:solidFill>
              </a:rPr>
              <a:t>Participación en Actividades de Capacitación Laboral </a:t>
            </a:r>
            <a:br>
              <a:rPr lang="es-CL" sz="3100" dirty="0" smtClean="0">
                <a:solidFill>
                  <a:schemeClr val="bg1"/>
                </a:solidFill>
              </a:rPr>
            </a:br>
            <a:r>
              <a:rPr lang="es-CL" sz="3100" dirty="0" smtClean="0">
                <a:solidFill>
                  <a:schemeClr val="bg1"/>
                </a:solidFill>
              </a:rPr>
              <a:t>año 2013</a:t>
            </a:r>
            <a:endParaRPr lang="es-CL" sz="31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035264"/>
              </p:ext>
            </p:extLst>
          </p:nvPr>
        </p:nvGraphicFramePr>
        <p:xfrm>
          <a:off x="457200" y="2204864"/>
          <a:ext cx="7355160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es-CL" sz="2000" b="1" dirty="0" smtClean="0">
                <a:solidFill>
                  <a:srgbClr val="FF0000"/>
                </a:solidFill>
              </a:rPr>
              <a:t>INTERNOS CURSANDO EN: </a:t>
            </a:r>
            <a:br>
              <a:rPr lang="es-CL" sz="2000" b="1" dirty="0" smtClean="0">
                <a:solidFill>
                  <a:srgbClr val="FF0000"/>
                </a:solidFill>
              </a:rPr>
            </a:br>
            <a:r>
              <a:rPr lang="es-CL" sz="2000" b="1" dirty="0" smtClean="0">
                <a:solidFill>
                  <a:srgbClr val="FF0000"/>
                </a:solidFill>
              </a:rPr>
              <a:t>COLEGIO JUAN LUIS VIVES ( 2 ciclo Ed. Media )</a:t>
            </a:r>
            <a:br>
              <a:rPr lang="es-CL" sz="2000" b="1" dirty="0" smtClean="0">
                <a:solidFill>
                  <a:srgbClr val="FF0000"/>
                </a:solidFill>
              </a:rPr>
            </a:br>
            <a:r>
              <a:rPr lang="es-CL" sz="2000" b="1" dirty="0" smtClean="0">
                <a:solidFill>
                  <a:srgbClr val="FF0000"/>
                </a:solidFill>
              </a:rPr>
              <a:t> </a:t>
            </a:r>
            <a:r>
              <a:rPr lang="es-CL" sz="2000" b="1" dirty="0">
                <a:solidFill>
                  <a:srgbClr val="FF0000"/>
                </a:solidFill>
              </a:rPr>
              <a:t>I</a:t>
            </a:r>
            <a:r>
              <a:rPr lang="es-CL" sz="2000" b="1" dirty="0" smtClean="0">
                <a:solidFill>
                  <a:srgbClr val="FF0000"/>
                </a:solidFill>
              </a:rPr>
              <a:t>NACAP ( Mecánico Automotriz – sin Mención)</a:t>
            </a:r>
            <a:br>
              <a:rPr lang="es-CL" sz="2000" b="1" dirty="0" smtClean="0">
                <a:solidFill>
                  <a:srgbClr val="FF0000"/>
                </a:solidFill>
              </a:rPr>
            </a:br>
            <a:r>
              <a:rPr lang="es-CL" sz="2000" b="1" dirty="0" smtClean="0">
                <a:solidFill>
                  <a:srgbClr val="FF0000"/>
                </a:solidFill>
              </a:rPr>
              <a:t>DUOC VALPARAISO ( Profesional Mecánica Automotriz Mención Tecno trónica)</a:t>
            </a:r>
            <a:br>
              <a:rPr lang="es-CL" sz="2000" b="1" dirty="0" smtClean="0">
                <a:solidFill>
                  <a:srgbClr val="FF0000"/>
                </a:solidFill>
              </a:rPr>
            </a:br>
            <a:r>
              <a:rPr lang="es-CL" sz="2000" b="1" dirty="0" smtClean="0">
                <a:solidFill>
                  <a:srgbClr val="FF0000"/>
                </a:solidFill>
              </a:rPr>
              <a:t>DUOC VALPARAISO ( Técnico Odontología) </a:t>
            </a:r>
            <a:br>
              <a:rPr lang="es-CL" sz="2000" b="1" dirty="0" smtClean="0">
                <a:solidFill>
                  <a:srgbClr val="FF0000"/>
                </a:solidFill>
              </a:rPr>
            </a:br>
            <a:r>
              <a:rPr lang="es-CL" sz="2000" b="1" dirty="0" smtClean="0">
                <a:solidFill>
                  <a:srgbClr val="FF0000"/>
                </a:solidFill>
              </a:rPr>
              <a:t>DUOC VALPARAISO ( Técnico Comercio Exterior Mención Marketing ) </a:t>
            </a:r>
            <a:br>
              <a:rPr lang="es-CL" sz="2000" b="1" dirty="0" smtClean="0">
                <a:solidFill>
                  <a:srgbClr val="FF0000"/>
                </a:solidFill>
              </a:rPr>
            </a:br>
            <a:r>
              <a:rPr lang="es-CL" sz="2000" b="1" dirty="0" smtClean="0">
                <a:solidFill>
                  <a:srgbClr val="FF0000"/>
                </a:solidFill>
              </a:rPr>
              <a:t>DUOC VIÑA DEL MAR ( Técnico Preparador Físico)</a:t>
            </a:r>
            <a:br>
              <a:rPr lang="es-CL" sz="2000" b="1" dirty="0" smtClean="0">
                <a:solidFill>
                  <a:srgbClr val="FF0000"/>
                </a:solidFill>
              </a:rPr>
            </a:br>
            <a:r>
              <a:rPr lang="es-CL" sz="2000" b="1" dirty="0" smtClean="0">
                <a:solidFill>
                  <a:srgbClr val="FF0000"/>
                </a:solidFill>
              </a:rPr>
              <a:t/>
            </a:r>
            <a:br>
              <a:rPr lang="es-CL" sz="2000" b="1" dirty="0" smtClean="0">
                <a:solidFill>
                  <a:srgbClr val="FF0000"/>
                </a:solidFill>
              </a:rPr>
            </a:br>
            <a:r>
              <a:rPr lang="es-CL" sz="2000" b="1" dirty="0">
                <a:solidFill>
                  <a:srgbClr val="FF0000"/>
                </a:solidFill>
              </a:rPr>
              <a:t/>
            </a:r>
            <a:br>
              <a:rPr lang="es-CL" sz="2000" b="1" dirty="0">
                <a:solidFill>
                  <a:srgbClr val="FF0000"/>
                </a:solidFill>
              </a:rPr>
            </a:br>
            <a:endParaRPr lang="es-CL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021491"/>
              </p:ext>
            </p:extLst>
          </p:nvPr>
        </p:nvGraphicFramePr>
        <p:xfrm>
          <a:off x="467544" y="2492895"/>
          <a:ext cx="8229600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"/>
            <a:ext cx="9109304" cy="683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>
                <a:solidFill>
                  <a:srgbClr val="FFFF00"/>
                </a:solidFill>
              </a:rPr>
              <a:t>1.- Empresas Externas: 9 Internos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FF00"/>
                </a:solidFill>
              </a:rPr>
              <a:t>Características: Contrato Indefinido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FF00"/>
                </a:solidFill>
              </a:rPr>
              <a:t>2.- Talleres CET. </a:t>
            </a:r>
            <a:endParaRPr lang="es-CL" dirty="0">
              <a:solidFill>
                <a:srgbClr val="FFFF00"/>
              </a:solidFill>
            </a:endParaRPr>
          </a:p>
          <a:p>
            <a:r>
              <a:rPr lang="es-CL" dirty="0" smtClean="0">
                <a:solidFill>
                  <a:srgbClr val="FFFF00"/>
                </a:solidFill>
              </a:rPr>
              <a:t>Mueblería: 06 Internos</a:t>
            </a:r>
          </a:p>
          <a:p>
            <a:r>
              <a:rPr lang="es-CL" dirty="0" smtClean="0">
                <a:solidFill>
                  <a:srgbClr val="FFFF00"/>
                </a:solidFill>
              </a:rPr>
              <a:t>Lavandería: 03</a:t>
            </a:r>
          </a:p>
          <a:p>
            <a:r>
              <a:rPr lang="es-CL" dirty="0" smtClean="0">
                <a:solidFill>
                  <a:srgbClr val="FFFF00"/>
                </a:solidFill>
              </a:rPr>
              <a:t>Estructuras Metalicas:02</a:t>
            </a:r>
          </a:p>
          <a:p>
            <a:r>
              <a:rPr lang="es-CL" dirty="0" smtClean="0">
                <a:solidFill>
                  <a:srgbClr val="FFFF00"/>
                </a:solidFill>
              </a:rPr>
              <a:t> Servicios Menores: 02</a:t>
            </a:r>
          </a:p>
          <a:p>
            <a:r>
              <a:rPr lang="es-CL" dirty="0" smtClean="0"/>
              <a:t>Total: 13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Actividades Laborales</a:t>
            </a:r>
            <a:br>
              <a:rPr lang="es-CL" dirty="0" smtClean="0">
                <a:solidFill>
                  <a:srgbClr val="FFFF00"/>
                </a:solidFill>
              </a:rPr>
            </a:br>
            <a:r>
              <a:rPr lang="es-CL" dirty="0" smtClean="0">
                <a:solidFill>
                  <a:srgbClr val="FFFF00"/>
                </a:solidFill>
              </a:rPr>
              <a:t>año 2013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623800"/>
              </p:ext>
            </p:extLst>
          </p:nvPr>
        </p:nvGraphicFramePr>
        <p:xfrm>
          <a:off x="1029942" y="1600200"/>
          <a:ext cx="7084116" cy="452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244"/>
                <a:gridCol w="5631872"/>
              </a:tblGrid>
              <a:tr h="54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Muebles elaborados</a:t>
                      </a:r>
                      <a:endParaRPr lang="es-C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442 Unidades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54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Tiempo</a:t>
                      </a:r>
                      <a:endParaRPr lang="es-C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 Meses incluido proceso de compra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1991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Distribución</a:t>
                      </a:r>
                      <a:endParaRPr lang="es-C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CRS Antofagasta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CRS Calama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CRS Valparaíso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CRS Los Andes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CRS San Antonio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CRS Quillota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CRS Quilpué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Dirección Regional Valparaíso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>
                          <a:effectLst/>
                        </a:rPr>
                        <a:t>Isla de Pascua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1448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Conclusión</a:t>
                      </a:r>
                      <a:endParaRPr lang="es-C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 dirty="0">
                          <a:effectLst/>
                        </a:rPr>
                        <a:t>Capacidad productiva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 dirty="0">
                          <a:effectLst/>
                        </a:rPr>
                        <a:t>Derribe de desconfianza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 dirty="0">
                          <a:effectLst/>
                        </a:rPr>
                        <a:t>Coordinaciones Institucionales    (Depto. de Reinserción Social del Sistema Cerrado, CET Antofagasta, CRS)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 dirty="0">
                          <a:effectLst/>
                        </a:rPr>
                        <a:t>CET como proveedor en la Institución.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800" dirty="0">
                          <a:effectLst/>
                        </a:rPr>
                        <a:t>Círculo virtuoso de Reinserción Social.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824202"/>
            <a:ext cx="5688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ELABORACI</a:t>
            </a:r>
            <a:r>
              <a:rPr kumimoji="0" lang="es-CL" altLang="es-CL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CL" altLang="es-CL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 MOBILIARIO</a:t>
            </a:r>
            <a:endParaRPr kumimoji="0" lang="es-CL" altLang="es-C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LEY 20.603 </a:t>
            </a:r>
            <a:r>
              <a:rPr kumimoji="0" lang="es-CL" altLang="es-CL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s-CL" altLang="es-CL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18.216</a:t>
            </a:r>
            <a:endParaRPr kumimoji="0" lang="es-CL" altLang="es-C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221</Words>
  <Application>Microsoft Office PowerPoint</Application>
  <PresentationFormat>Presentación en pantalla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FICHA TECNICA CENTRO DE EDUCACION Y TRABAJO VALPARAISO ( CET)  </vt:lpstr>
      <vt:lpstr>Ubicación Geográfica CET. Valparaíso Von Moltke 281 Barrio O´Higgins Valparaíso</vt:lpstr>
      <vt:lpstr>Participación Población de Internos en actividades de Reinserción Social Anualidad  </vt:lpstr>
      <vt:lpstr>Presentación de PowerPoint</vt:lpstr>
      <vt:lpstr>Presentación de PowerPoint</vt:lpstr>
      <vt:lpstr>   Participación en Actividades de Capacitación Laboral  año 2013</vt:lpstr>
      <vt:lpstr>INTERNOS CURSANDO EN:  COLEGIO JUAN LUIS VIVES ( 2 ciclo Ed. Media )  INACAP ( Mecánico Automotriz – sin Mención) DUOC VALPARAISO ( Profesional Mecánica Automotriz Mención Tecno trónica) DUOC VALPARAISO ( Técnico Odontología)  DUOC VALPARAISO ( Técnico Comercio Exterior Mención Marketing )  DUOC VIÑA DEL MAR ( Técnico Preparador Físico)   </vt:lpstr>
      <vt:lpstr>Actividades Laborales año 2013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EDUCACION Y TRABAJO VALPARAISO CET - VALPARAISO</dc:title>
  <dc:creator>cetvalpo18230</dc:creator>
  <cp:lastModifiedBy>cetvalpo18230</cp:lastModifiedBy>
  <cp:revision>71</cp:revision>
  <dcterms:created xsi:type="dcterms:W3CDTF">2013-11-12T17:28:12Z</dcterms:created>
  <dcterms:modified xsi:type="dcterms:W3CDTF">2013-11-13T21:12:15Z</dcterms:modified>
</cp:coreProperties>
</file>